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arlow SemiCondensed Bold" charset="1" panose="00000806000000000000"/>
      <p:regular r:id="rId15"/>
    </p:embeddedFont>
    <p:embeddedFont>
      <p:font typeface="Barlow Condensed" charset="1" panose="00000506000000000000"/>
      <p:regular r:id="rId16"/>
    </p:embeddedFont>
    <p:embeddedFont>
      <p:font typeface="Barlow Condensed Medium" charset="1" panose="00000606000000000000"/>
      <p:regular r:id="rId17"/>
    </p:embeddedFont>
    <p:embeddedFont>
      <p:font typeface="Barlow Condensed Bold" charset="1" panose="00000806000000000000"/>
      <p:regular r:id="rId18"/>
    </p:embeddedFont>
    <p:embeddedFont>
      <p:font typeface="Barlow SemiCondensed Semi-Bold" charset="1" panose="00000706000000000000"/>
      <p:regular r:id="rId19"/>
    </p:embeddedFont>
    <p:embeddedFont>
      <p:font typeface="Barlow SemiCondensed" charset="1" panose="00000506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b23x0oP0.mp4" Type="http://schemas.openxmlformats.org/officeDocument/2006/relationships/video"/><Relationship Id="rId11" Target="../media/VAGb23x0oP0.mp4" Type="http://schemas.microsoft.com/office/2007/relationships/media"/><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35.jpeg" Type="http://schemas.openxmlformats.org/officeDocument/2006/relationships/image"/><Relationship Id="rId14" Target="../media/image36.jpeg" Type="http://schemas.openxmlformats.org/officeDocument/2006/relationships/image"/><Relationship Id="rId2" Target="../media/image32.jpe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19" Target="../media/image40.png" Type="http://schemas.openxmlformats.org/officeDocument/2006/relationships/image"/><Relationship Id="rId2" Target="../media/image37.jpeg" Type="http://schemas.openxmlformats.org/officeDocument/2006/relationships/image"/><Relationship Id="rId20" Target="../media/image41.svg" Type="http://schemas.openxmlformats.org/officeDocument/2006/relationships/image"/><Relationship Id="rId21" Target="../media/image42.png" Type="http://schemas.openxmlformats.org/officeDocument/2006/relationships/image"/><Relationship Id="rId22" Target="../media/image4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89637" y="5281959"/>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277" t="0" r="-51669" b="0"/>
              </a:stretch>
            </a:blipFill>
            <a:ln cap="sq">
              <a:noFill/>
              <a:prstDash val="solid"/>
              <a:miter/>
            </a:ln>
          </p:spPr>
        </p:sp>
      </p:grpSp>
      <p:grpSp>
        <p:nvGrpSpPr>
          <p:cNvPr name="Group 4" id="4"/>
          <p:cNvGrpSpPr/>
          <p:nvPr/>
        </p:nvGrpSpPr>
        <p:grpSpPr>
          <a:xfrm rot="0">
            <a:off x="256833" y="797575"/>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46" t="0" r="-14946" b="0"/>
              </a:stretch>
            </a:blipFill>
            <a:ln cap="sq">
              <a:noFill/>
              <a:prstDash val="solid"/>
              <a:miter/>
            </a:ln>
          </p:spPr>
        </p:sp>
      </p:grpSp>
      <p:grpSp>
        <p:nvGrpSpPr>
          <p:cNvPr name="Group 6" id="6"/>
          <p:cNvGrpSpPr/>
          <p:nvPr/>
        </p:nvGrpSpPr>
        <p:grpSpPr>
          <a:xfrm rot="0">
            <a:off x="3986768" y="2427319"/>
            <a:ext cx="6592956" cy="5709203"/>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7270" t="0" r="-17270" b="0"/>
              </a:stretch>
            </a:blipFill>
            <a:ln cap="sq">
              <a:noFill/>
              <a:prstDash val="solid"/>
              <a:miter/>
            </a:ln>
          </p:spPr>
        </p:sp>
      </p:grpSp>
      <p:sp>
        <p:nvSpPr>
          <p:cNvPr name="Freeform 8" id="8"/>
          <p:cNvSpPr/>
          <p:nvPr/>
        </p:nvSpPr>
        <p:spPr>
          <a:xfrm flipH="false" flipV="false" rot="7221679">
            <a:off x="4308741"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5817111" y="7893998"/>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2055139" y="7484251"/>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7221679">
            <a:off x="4727669"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7221679">
            <a:off x="-1573444" y="3882246"/>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3578320">
            <a:off x="6931002" y="-756071"/>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3578320">
            <a:off x="-1580206" y="118843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0201854" y="1281364"/>
            <a:ext cx="7442562" cy="1107855"/>
          </a:xfrm>
          <a:prstGeom prst="rect">
            <a:avLst/>
          </a:prstGeom>
        </p:spPr>
        <p:txBody>
          <a:bodyPr anchor="t" rtlCol="false" tIns="0" lIns="0" bIns="0" rIns="0">
            <a:spAutoFit/>
          </a:bodyPr>
          <a:lstStyle/>
          <a:p>
            <a:pPr algn="ctr" marL="0" indent="0" lvl="1">
              <a:lnSpc>
                <a:spcPts val="4265"/>
              </a:lnSpc>
            </a:pPr>
            <a:r>
              <a:rPr lang="en-US" b="true" sz="4636" spc="129">
                <a:solidFill>
                  <a:srgbClr val="2197BD"/>
                </a:solidFill>
                <a:latin typeface="Barlow SemiCondensed Bold"/>
                <a:ea typeface="Barlow SemiCondensed Bold"/>
                <a:cs typeface="Barlow SemiCondensed Bold"/>
                <a:sym typeface="Barlow SemiCondensed Bold"/>
              </a:rPr>
              <a:t>Early Flood, Detection and Avoidance System</a:t>
            </a:r>
          </a:p>
        </p:txBody>
      </p:sp>
      <p:sp>
        <p:nvSpPr>
          <p:cNvPr name="TextBox 16" id="16"/>
          <p:cNvSpPr txBox="true"/>
          <p:nvPr/>
        </p:nvSpPr>
        <p:spPr>
          <a:xfrm rot="0">
            <a:off x="11384070" y="4632825"/>
            <a:ext cx="6260347" cy="2269553"/>
          </a:xfrm>
          <a:prstGeom prst="rect">
            <a:avLst/>
          </a:prstGeom>
        </p:spPr>
        <p:txBody>
          <a:bodyPr anchor="t" rtlCol="false" tIns="0" lIns="0" bIns="0" rIns="0">
            <a:spAutoFit/>
          </a:bodyPr>
          <a:lstStyle/>
          <a:p>
            <a:pPr algn="ctr">
              <a:lnSpc>
                <a:spcPts val="4489"/>
              </a:lnSpc>
            </a:pPr>
            <a:r>
              <a:rPr lang="en-US" sz="4196" spc="117">
                <a:solidFill>
                  <a:srgbClr val="2197BD"/>
                </a:solidFill>
                <a:latin typeface="Barlow Condensed"/>
                <a:ea typeface="Barlow Condensed"/>
                <a:cs typeface="Barlow Condensed"/>
                <a:sym typeface="Barlow Condensed"/>
              </a:rPr>
              <a:t>Presented by </a:t>
            </a:r>
          </a:p>
          <a:p>
            <a:pPr algn="ctr">
              <a:lnSpc>
                <a:spcPts val="4489"/>
              </a:lnSpc>
            </a:pPr>
          </a:p>
          <a:p>
            <a:pPr algn="ctr">
              <a:lnSpc>
                <a:spcPts val="4489"/>
              </a:lnSpc>
            </a:pPr>
            <a:r>
              <a:rPr lang="en-US" sz="4196" spc="117">
                <a:solidFill>
                  <a:srgbClr val="2197BD"/>
                </a:solidFill>
                <a:latin typeface="Barlow Condensed"/>
                <a:ea typeface="Barlow Condensed"/>
                <a:cs typeface="Barlow Condensed"/>
                <a:sym typeface="Barlow Condensed"/>
              </a:rPr>
              <a:t>Umma Habiba Eti</a:t>
            </a:r>
          </a:p>
          <a:p>
            <a:pPr algn="ctr" marL="0" indent="0" lvl="1">
              <a:lnSpc>
                <a:spcPts val="4489"/>
              </a:lnSpc>
              <a:spcBef>
                <a:spcPct val="0"/>
              </a:spcBef>
            </a:pPr>
            <a:r>
              <a:rPr lang="en-US" sz="4196" spc="117">
                <a:solidFill>
                  <a:srgbClr val="2197BD"/>
                </a:solidFill>
                <a:latin typeface="Barlow Condensed"/>
                <a:ea typeface="Barlow Condensed"/>
                <a:cs typeface="Barlow Condensed"/>
                <a:sym typeface="Barlow Condensed"/>
              </a:rPr>
              <a:t>Sharmin Jahan Sathi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28524" y="1817064"/>
            <a:ext cx="2865347" cy="5010327"/>
            <a:chOff x="0" y="0"/>
            <a:chExt cx="1784052" cy="3119582"/>
          </a:xfrm>
        </p:grpSpPr>
        <p:sp>
          <p:nvSpPr>
            <p:cNvPr name="Freeform 3" id="3"/>
            <p:cNvSpPr/>
            <p:nvPr/>
          </p:nvSpPr>
          <p:spPr>
            <a:xfrm flipH="false" flipV="false" rot="0">
              <a:off x="0" y="0"/>
              <a:ext cx="1784052" cy="3119582"/>
            </a:xfrm>
            <a:custGeom>
              <a:avLst/>
              <a:gdLst/>
              <a:ahLst/>
              <a:cxnLst/>
              <a:rect r="r" b="b" t="t" l="l"/>
              <a:pathLst>
                <a:path h="3119582" w="1784052">
                  <a:moveTo>
                    <a:pt x="0" y="0"/>
                  </a:moveTo>
                  <a:lnTo>
                    <a:pt x="1784052" y="0"/>
                  </a:lnTo>
                  <a:lnTo>
                    <a:pt x="1784052" y="3119582"/>
                  </a:lnTo>
                  <a:lnTo>
                    <a:pt x="0" y="3119582"/>
                  </a:lnTo>
                  <a:close/>
                </a:path>
              </a:pathLst>
            </a:custGeom>
            <a:blipFill>
              <a:blip r:embed="rId2"/>
              <a:stretch>
                <a:fillRect l="-9670" t="0" r="-9670" b="0"/>
              </a:stretch>
            </a:blipFill>
          </p:spPr>
        </p:sp>
      </p:grpSp>
      <p:grpSp>
        <p:nvGrpSpPr>
          <p:cNvPr name="Group 4" id="4"/>
          <p:cNvGrpSpPr/>
          <p:nvPr/>
        </p:nvGrpSpPr>
        <p:grpSpPr>
          <a:xfrm rot="0">
            <a:off x="9560515" y="1817064"/>
            <a:ext cx="3181939" cy="5010327"/>
            <a:chOff x="0" y="0"/>
            <a:chExt cx="915123" cy="1440966"/>
          </a:xfrm>
        </p:grpSpPr>
        <p:sp>
          <p:nvSpPr>
            <p:cNvPr name="Freeform 5" id="5"/>
            <p:cNvSpPr/>
            <p:nvPr/>
          </p:nvSpPr>
          <p:spPr>
            <a:xfrm flipH="false" flipV="false" rot="0">
              <a:off x="0" y="0"/>
              <a:ext cx="915123" cy="1440966"/>
            </a:xfrm>
            <a:custGeom>
              <a:avLst/>
              <a:gdLst/>
              <a:ahLst/>
              <a:cxnLst/>
              <a:rect r="r" b="b" t="t" l="l"/>
              <a:pathLst>
                <a:path h="1440966" w="915123">
                  <a:moveTo>
                    <a:pt x="0" y="0"/>
                  </a:moveTo>
                  <a:lnTo>
                    <a:pt x="915123" y="0"/>
                  </a:lnTo>
                  <a:lnTo>
                    <a:pt x="915123" y="1440966"/>
                  </a:lnTo>
                  <a:lnTo>
                    <a:pt x="0" y="1440966"/>
                  </a:lnTo>
                  <a:close/>
                </a:path>
              </a:pathLst>
            </a:custGeom>
            <a:blipFill>
              <a:blip r:embed="rId3"/>
              <a:stretch>
                <a:fillRect l="-8976" t="0" r="-8976" b="0"/>
              </a:stretch>
            </a:blipFill>
          </p:spPr>
        </p:sp>
      </p:grpSp>
      <p:sp>
        <p:nvSpPr>
          <p:cNvPr name="Freeform 6" id="6"/>
          <p:cNvSpPr/>
          <p:nvPr/>
        </p:nvSpPr>
        <p:spPr>
          <a:xfrm flipH="false" flipV="false" rot="7221679">
            <a:off x="-209137" y="-667051"/>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578320">
            <a:off x="-715984" y="56017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578320">
            <a:off x="16601920" y="800141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382338" y="221329"/>
            <a:ext cx="7523323" cy="912790"/>
          </a:xfrm>
          <a:prstGeom prst="rect">
            <a:avLst/>
          </a:prstGeom>
        </p:spPr>
        <p:txBody>
          <a:bodyPr anchor="t" rtlCol="false" tIns="0" lIns="0" bIns="0" rIns="0">
            <a:spAutoFit/>
          </a:bodyPr>
          <a:lstStyle/>
          <a:p>
            <a:pPr algn="r" marL="0" indent="0" lvl="1">
              <a:lnSpc>
                <a:spcPts val="6611"/>
              </a:lnSpc>
            </a:pPr>
            <a:r>
              <a:rPr lang="en-US" b="true" sz="7186" spc="201">
                <a:solidFill>
                  <a:srgbClr val="2197BD"/>
                </a:solidFill>
                <a:latin typeface="Barlow SemiCondensed Bold"/>
                <a:ea typeface="Barlow SemiCondensed Bold"/>
                <a:cs typeface="Barlow SemiCondensed Bold"/>
                <a:sym typeface="Barlow SemiCondensed Bold"/>
              </a:rPr>
              <a:t>MEET THE TEAM</a:t>
            </a:r>
          </a:p>
        </p:txBody>
      </p:sp>
      <p:sp>
        <p:nvSpPr>
          <p:cNvPr name="TextBox 10" id="10"/>
          <p:cNvSpPr txBox="true"/>
          <p:nvPr/>
        </p:nvSpPr>
        <p:spPr>
          <a:xfrm rot="0">
            <a:off x="3197552" y="8082826"/>
            <a:ext cx="4927290" cy="1715800"/>
          </a:xfrm>
          <a:prstGeom prst="rect">
            <a:avLst/>
          </a:prstGeom>
        </p:spPr>
        <p:txBody>
          <a:bodyPr anchor="t" rtlCol="false" tIns="0" lIns="0" bIns="0" rIns="0">
            <a:spAutoFit/>
          </a:bodyPr>
          <a:lstStyle/>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Umma Habiba Eti</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Dept: CSE</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Jahangirnagar University</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50th Batc</a:t>
            </a:r>
          </a:p>
        </p:txBody>
      </p:sp>
      <p:sp>
        <p:nvSpPr>
          <p:cNvPr name="TextBox 11" id="11"/>
          <p:cNvSpPr txBox="true"/>
          <p:nvPr/>
        </p:nvSpPr>
        <p:spPr>
          <a:xfrm rot="0">
            <a:off x="9270915" y="8082826"/>
            <a:ext cx="4927290" cy="1715800"/>
          </a:xfrm>
          <a:prstGeom prst="rect">
            <a:avLst/>
          </a:prstGeom>
        </p:spPr>
        <p:txBody>
          <a:bodyPr anchor="t" rtlCol="false" tIns="0" lIns="0" bIns="0" rIns="0">
            <a:spAutoFit/>
          </a:bodyPr>
          <a:lstStyle/>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Sharmin Jahan Sathi</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Dept: CSE</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Jahangirnagar University</a:t>
            </a:r>
          </a:p>
          <a:p>
            <a:pPr algn="ctr">
              <a:lnSpc>
                <a:spcPts val="3340"/>
              </a:lnSpc>
            </a:pPr>
            <a:r>
              <a:rPr lang="en-US" sz="3480" b="true">
                <a:solidFill>
                  <a:srgbClr val="2197BD"/>
                </a:solidFill>
                <a:latin typeface="Barlow SemiCondensed Bold"/>
                <a:ea typeface="Barlow SemiCondensed Bold"/>
                <a:cs typeface="Barlow SemiCondensed Bold"/>
                <a:sym typeface="Barlow SemiCondensed Bold"/>
              </a:rPr>
              <a:t>50th Batch</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6134" y="-700807"/>
            <a:ext cx="6742124" cy="5838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2918" t="0" r="-12918" b="0"/>
              </a:stretch>
            </a:blipFill>
            <a:ln cap="sq">
              <a:noFill/>
              <a:prstDash val="solid"/>
              <a:miter/>
            </a:ln>
          </p:spPr>
        </p:sp>
      </p:grpSp>
      <p:grpSp>
        <p:nvGrpSpPr>
          <p:cNvPr name="Group 4" id="4"/>
          <p:cNvGrpSpPr/>
          <p:nvPr/>
        </p:nvGrpSpPr>
        <p:grpSpPr>
          <a:xfrm rot="0">
            <a:off x="3630827" y="5246965"/>
            <a:ext cx="6742124" cy="5838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79731" t="0" r="-79731" b="0"/>
              </a:stretch>
            </a:blipFill>
            <a:ln cap="sq">
              <a:noFill/>
              <a:prstDash val="solid"/>
              <a:miter/>
            </a:ln>
          </p:spPr>
        </p:sp>
      </p:grpSp>
      <p:grpSp>
        <p:nvGrpSpPr>
          <p:cNvPr name="Group 6" id="6"/>
          <p:cNvGrpSpPr/>
          <p:nvPr/>
        </p:nvGrpSpPr>
        <p:grpSpPr>
          <a:xfrm rot="0">
            <a:off x="-777283" y="2718079"/>
            <a:ext cx="6057572" cy="5245584"/>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263" t="0" r="-14263" b="0"/>
              </a:stretch>
            </a:blipFill>
            <a:ln cap="sq">
              <a:noFill/>
              <a:prstDash val="solid"/>
              <a:miter/>
            </a:ln>
          </p:spPr>
        </p:sp>
      </p:grpSp>
      <p:sp>
        <p:nvSpPr>
          <p:cNvPr name="Freeform 8" id="8"/>
          <p:cNvSpPr/>
          <p:nvPr/>
        </p:nvSpPr>
        <p:spPr>
          <a:xfrm flipH="false" flipV="false" rot="7221679">
            <a:off x="-87955" y="8370039"/>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242648" y="-42070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2009436" y="-1728437"/>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2178543" y="9697524"/>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9144000" y="1105410"/>
            <a:ext cx="8115300" cy="784811"/>
          </a:xfrm>
          <a:prstGeom prst="rect">
            <a:avLst/>
          </a:prstGeom>
        </p:spPr>
        <p:txBody>
          <a:bodyPr anchor="t" rtlCol="false" tIns="0" lIns="0" bIns="0" rIns="0">
            <a:spAutoFit/>
          </a:bodyPr>
          <a:lstStyle/>
          <a:p>
            <a:pPr algn="ctr" marL="0" indent="0" lvl="1">
              <a:lnSpc>
                <a:spcPts val="5765"/>
              </a:lnSpc>
            </a:pPr>
            <a:r>
              <a:rPr lang="en-US" b="true" sz="6266" spc="175">
                <a:solidFill>
                  <a:srgbClr val="2197BD"/>
                </a:solidFill>
                <a:latin typeface="Barlow SemiCondensed Bold"/>
                <a:ea typeface="Barlow SemiCondensed Bold"/>
                <a:cs typeface="Barlow SemiCondensed Bold"/>
                <a:sym typeface="Barlow SemiCondensed Bold"/>
              </a:rPr>
              <a:t>SUMMERY</a:t>
            </a:r>
          </a:p>
        </p:txBody>
      </p:sp>
      <p:sp>
        <p:nvSpPr>
          <p:cNvPr name="TextBox 13" id="13"/>
          <p:cNvSpPr txBox="true"/>
          <p:nvPr/>
        </p:nvSpPr>
        <p:spPr>
          <a:xfrm rot="0">
            <a:off x="9567743" y="2365877"/>
            <a:ext cx="8082435" cy="3535288"/>
          </a:xfrm>
          <a:prstGeom prst="rect">
            <a:avLst/>
          </a:prstGeom>
        </p:spPr>
        <p:txBody>
          <a:bodyPr anchor="t" rtlCol="false" tIns="0" lIns="0" bIns="0" rIns="0">
            <a:spAutoFit/>
          </a:bodyPr>
          <a:lstStyle/>
          <a:p>
            <a:pPr algn="ctr" marL="0" indent="0" lvl="1">
              <a:lnSpc>
                <a:spcPts val="4002"/>
              </a:lnSpc>
              <a:spcBef>
                <a:spcPct val="0"/>
              </a:spcBef>
            </a:pPr>
            <a:r>
              <a:rPr lang="en-US" sz="3740" spc="104">
                <a:solidFill>
                  <a:srgbClr val="2197BD"/>
                </a:solidFill>
                <a:latin typeface="Barlow Condensed"/>
                <a:ea typeface="Barlow Condensed"/>
                <a:cs typeface="Barlow Condensed"/>
                <a:sym typeface="Barlow Condensed"/>
              </a:rPr>
              <a:t>The Early Flood Detection and Avoidance System is an IoT-based project designed to monitor environmental and hydrological parameters in flood-prone areas. It provides early warnings about potential floods, helping to prevent or mitigate damage to life and property.</a:t>
            </a:r>
          </a:p>
        </p:txBody>
      </p:sp>
      <p:sp>
        <p:nvSpPr>
          <p:cNvPr name="TextBox 14" id="14"/>
          <p:cNvSpPr txBox="true"/>
          <p:nvPr/>
        </p:nvSpPr>
        <p:spPr>
          <a:xfrm rot="0">
            <a:off x="10271023" y="6066891"/>
            <a:ext cx="6675876" cy="3557435"/>
          </a:xfrm>
          <a:prstGeom prst="rect">
            <a:avLst/>
          </a:prstGeom>
        </p:spPr>
        <p:txBody>
          <a:bodyPr anchor="t" rtlCol="false" tIns="0" lIns="0" bIns="0" rIns="0">
            <a:spAutoFit/>
          </a:bodyPr>
          <a:lstStyle/>
          <a:p>
            <a:pPr algn="ctr" marL="0" indent="0" lvl="1">
              <a:lnSpc>
                <a:spcPts val="4002"/>
              </a:lnSpc>
              <a:spcBef>
                <a:spcPct val="0"/>
              </a:spcBef>
            </a:pPr>
            <a:r>
              <a:rPr lang="en-US" b="true" sz="3740" spc="104">
                <a:solidFill>
                  <a:srgbClr val="2197BD"/>
                </a:solidFill>
                <a:latin typeface="Barlow Condensed Medium"/>
                <a:ea typeface="Barlow Condensed Medium"/>
                <a:cs typeface="Barlow Condensed Medium"/>
                <a:sym typeface="Barlow Condensed Medium"/>
              </a:rPr>
              <a:t>This project provides a simple, affordable, and effective tool for disaster management in flood-prone areas. It empowers individuals and agencies to respond proactively to flood threats, potentially saving lives and reducing economic losses.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3578320">
            <a:off x="16520265" y="5115113"/>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9510285" y="-101008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9510285" y="889192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395138" y="1854871"/>
            <a:ext cx="9430017" cy="8031659"/>
          </a:xfrm>
          <a:custGeom>
            <a:avLst/>
            <a:gdLst/>
            <a:ahLst/>
            <a:cxnLst/>
            <a:rect r="r" b="b" t="t" l="l"/>
            <a:pathLst>
              <a:path h="8031659" w="9430017">
                <a:moveTo>
                  <a:pt x="0" y="0"/>
                </a:moveTo>
                <a:lnTo>
                  <a:pt x="9430017" y="0"/>
                </a:lnTo>
                <a:lnTo>
                  <a:pt x="9430017" y="8031659"/>
                </a:lnTo>
                <a:lnTo>
                  <a:pt x="0" y="8031659"/>
                </a:lnTo>
                <a:lnTo>
                  <a:pt x="0" y="0"/>
                </a:lnTo>
                <a:close/>
              </a:path>
            </a:pathLst>
          </a:custGeom>
          <a:blipFill>
            <a:blip r:embed="rId6"/>
            <a:stretch>
              <a:fillRect l="0" t="-6503" r="0" b="-6503"/>
            </a:stretch>
          </a:blipFill>
        </p:spPr>
      </p:sp>
      <p:sp>
        <p:nvSpPr>
          <p:cNvPr name="TextBox 6" id="6"/>
          <p:cNvSpPr txBox="true"/>
          <p:nvPr/>
        </p:nvSpPr>
        <p:spPr>
          <a:xfrm rot="0">
            <a:off x="747613" y="588529"/>
            <a:ext cx="9362533" cy="981261"/>
          </a:xfrm>
          <a:prstGeom prst="rect">
            <a:avLst/>
          </a:prstGeom>
        </p:spPr>
        <p:txBody>
          <a:bodyPr anchor="t" rtlCol="false" tIns="0" lIns="0" bIns="0" rIns="0">
            <a:spAutoFit/>
          </a:bodyPr>
          <a:lstStyle/>
          <a:p>
            <a:pPr algn="ctr" marL="0" indent="0" lvl="1">
              <a:lnSpc>
                <a:spcPts val="7151"/>
              </a:lnSpc>
            </a:pPr>
            <a:r>
              <a:rPr lang="en-US" b="true" sz="7773" spc="217">
                <a:solidFill>
                  <a:srgbClr val="000000"/>
                </a:solidFill>
                <a:latin typeface="Barlow SemiCondensed Bold"/>
                <a:ea typeface="Barlow SemiCondensed Bold"/>
                <a:cs typeface="Barlow SemiCondensed Bold"/>
                <a:sym typeface="Barlow SemiCondensed Bold"/>
              </a:rPr>
              <a:t>Circuit Diagram</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336306" y="4404617"/>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2809" t="0" r="-32809" b="0"/>
              </a:stretch>
            </a:blipFill>
            <a:ln cap="sq">
              <a:noFill/>
              <a:prstDash val="solid"/>
              <a:miter/>
            </a:ln>
          </p:spPr>
        </p:sp>
      </p:grpSp>
      <p:grpSp>
        <p:nvGrpSpPr>
          <p:cNvPr name="Group 4" id="4"/>
          <p:cNvGrpSpPr/>
          <p:nvPr/>
        </p:nvGrpSpPr>
        <p:grpSpPr>
          <a:xfrm rot="0">
            <a:off x="11849816" y="-503377"/>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355" t="0" r="-15355" b="0"/>
              </a:stretch>
            </a:blipFill>
            <a:ln cap="sq">
              <a:noFill/>
              <a:prstDash val="solid"/>
              <a:miter/>
            </a:ln>
          </p:spPr>
        </p:sp>
      </p:grpSp>
      <p:grpSp>
        <p:nvGrpSpPr>
          <p:cNvPr name="Group 6" id="6"/>
          <p:cNvGrpSpPr/>
          <p:nvPr/>
        </p:nvGrpSpPr>
        <p:grpSpPr>
          <a:xfrm rot="0">
            <a:off x="2147261" y="6443624"/>
            <a:ext cx="4438309" cy="3843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17798" r="-17421" b="-17798"/>
              </a:stretch>
            </a:blipFill>
            <a:ln cap="sq">
              <a:noFill/>
              <a:prstDash val="solid"/>
              <a:miter/>
            </a:ln>
          </p:spPr>
        </p:sp>
      </p:grpSp>
      <p:grpSp>
        <p:nvGrpSpPr>
          <p:cNvPr name="Group 8" id="8"/>
          <p:cNvGrpSpPr/>
          <p:nvPr/>
        </p:nvGrpSpPr>
        <p:grpSpPr>
          <a:xfrm rot="0">
            <a:off x="15286624" y="1580657"/>
            <a:ext cx="4438309" cy="384337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87" t="0" r="-14987" b="0"/>
              </a:stretch>
            </a:blipFill>
            <a:ln cap="sq">
              <a:noFill/>
              <a:prstDash val="solid"/>
              <a:miter/>
            </a:ln>
          </p:spPr>
        </p:sp>
      </p:grpSp>
      <p:sp>
        <p:nvSpPr>
          <p:cNvPr name="Freeform 10" id="10"/>
          <p:cNvSpPr/>
          <p:nvPr/>
        </p:nvSpPr>
        <p:spPr>
          <a:xfrm flipH="false" flipV="false" rot="7221679">
            <a:off x="12844168" y="349639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7221679">
            <a:off x="-228763" y="8379277"/>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3578320">
            <a:off x="15807017" y="-106110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578320">
            <a:off x="15180805" y="4874211"/>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773872" y="1235966"/>
            <a:ext cx="8367318" cy="879883"/>
          </a:xfrm>
          <a:prstGeom prst="rect">
            <a:avLst/>
          </a:prstGeom>
        </p:spPr>
        <p:txBody>
          <a:bodyPr anchor="t" rtlCol="false" tIns="0" lIns="0" bIns="0" rIns="0">
            <a:spAutoFit/>
          </a:bodyPr>
          <a:lstStyle/>
          <a:p>
            <a:pPr algn="ctr" marL="0" indent="0" lvl="1">
              <a:lnSpc>
                <a:spcPts val="6499"/>
              </a:lnSpc>
            </a:pPr>
            <a:r>
              <a:rPr lang="en-US" b="true" sz="7065" spc="197">
                <a:solidFill>
                  <a:srgbClr val="2197BD"/>
                </a:solidFill>
                <a:latin typeface="Barlow SemiCondensed Bold"/>
                <a:ea typeface="Barlow SemiCondensed Bold"/>
                <a:cs typeface="Barlow SemiCondensed Bold"/>
                <a:sym typeface="Barlow SemiCondensed Bold"/>
              </a:rPr>
              <a:t>APPLICATION</a:t>
            </a:r>
          </a:p>
        </p:txBody>
      </p:sp>
      <p:sp>
        <p:nvSpPr>
          <p:cNvPr name="TextBox 15" id="15"/>
          <p:cNvSpPr txBox="true"/>
          <p:nvPr/>
        </p:nvSpPr>
        <p:spPr>
          <a:xfrm rot="0">
            <a:off x="2406105" y="2768961"/>
            <a:ext cx="10768322" cy="6781420"/>
          </a:xfrm>
          <a:prstGeom prst="rect">
            <a:avLst/>
          </a:prstGeom>
        </p:spPr>
        <p:txBody>
          <a:bodyPr anchor="t" rtlCol="false" tIns="0" lIns="0" bIns="0" rIns="0">
            <a:spAutoFit/>
          </a:bodyPr>
          <a:lstStyle/>
          <a:p>
            <a:pPr algn="ctr">
              <a:lnSpc>
                <a:spcPts val="4874"/>
              </a:lnSpc>
            </a:pPr>
            <a:r>
              <a:rPr lang="en-US" b="true" sz="4556" spc="127">
                <a:solidFill>
                  <a:srgbClr val="0D1614"/>
                </a:solidFill>
                <a:latin typeface="Barlow Condensed Bold"/>
                <a:ea typeface="Barlow Condensed Bold"/>
                <a:cs typeface="Barlow Condensed Bold"/>
                <a:sym typeface="Barlow Condensed Bold"/>
              </a:rPr>
              <a:t>1.Early Warning System</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2.Monitoring Flood-Porne Areas</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3.Irrigation Management</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4.Crop Protection</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 5.Infrastructure Protection</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6.Smart Monitoring</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7.Community Safety</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8.Water Treatment plants</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9.Ecosystem Protection</a:t>
            </a:r>
          </a:p>
          <a:p>
            <a:pPr algn="ctr">
              <a:lnSpc>
                <a:spcPts val="4874"/>
              </a:lnSpc>
            </a:pPr>
            <a:r>
              <a:rPr lang="en-US" b="true" sz="4556" spc="127">
                <a:solidFill>
                  <a:srgbClr val="0D1614"/>
                </a:solidFill>
                <a:latin typeface="Barlow Condensed Bold"/>
                <a:ea typeface="Barlow Condensed Bold"/>
                <a:cs typeface="Barlow Condensed Bold"/>
                <a:sym typeface="Barlow Condensed Bold"/>
              </a:rPr>
              <a:t>10.Dam Operation</a:t>
            </a:r>
          </a:p>
          <a:p>
            <a:pPr algn="ctr" marL="0" indent="0" lvl="1">
              <a:lnSpc>
                <a:spcPts val="4874"/>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3586144" y="2281725"/>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26986" r="0" b="-26986"/>
              </a:stretch>
            </a:blipFill>
            <a:ln cap="sq">
              <a:noFill/>
              <a:prstDash val="solid"/>
              <a:miter/>
            </a:ln>
          </p:spPr>
        </p:sp>
      </p:grpSp>
      <p:grpSp>
        <p:nvGrpSpPr>
          <p:cNvPr name="Group 4" id="4"/>
          <p:cNvGrpSpPr/>
          <p:nvPr/>
        </p:nvGrpSpPr>
        <p:grpSpPr>
          <a:xfrm rot="0">
            <a:off x="-47262" y="147216"/>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27079" r="0" b="-27079"/>
              </a:stretch>
            </a:blipFill>
            <a:ln cap="sq">
              <a:noFill/>
              <a:prstDash val="solid"/>
              <a:miter/>
            </a:ln>
          </p:spPr>
        </p:sp>
      </p:grpSp>
      <p:grpSp>
        <p:nvGrpSpPr>
          <p:cNvPr name="Group 6" id="6"/>
          <p:cNvGrpSpPr/>
          <p:nvPr/>
        </p:nvGrpSpPr>
        <p:grpSpPr>
          <a:xfrm rot="0">
            <a:off x="-194749" y="4416234"/>
            <a:ext cx="4929839" cy="42690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26986" r="0" b="-26986"/>
              </a:stretch>
            </a:blipFill>
            <a:ln cap="sq">
              <a:noFill/>
              <a:prstDash val="solid"/>
              <a:miter/>
            </a:ln>
          </p:spPr>
        </p:sp>
      </p:grpSp>
      <p:sp>
        <p:nvSpPr>
          <p:cNvPr name="Freeform 8" id="8"/>
          <p:cNvSpPr/>
          <p:nvPr/>
        </p:nvSpPr>
        <p:spPr>
          <a:xfrm flipH="false" flipV="false" rot="7221679">
            <a:off x="17141079" y="7760486"/>
            <a:ext cx="2600981" cy="2251031"/>
          </a:xfrm>
          <a:custGeom>
            <a:avLst/>
            <a:gdLst/>
            <a:ahLst/>
            <a:cxnLst/>
            <a:rect r="r" b="b" t="t" l="l"/>
            <a:pathLst>
              <a:path h="2251031" w="2600981">
                <a:moveTo>
                  <a:pt x="0" y="0"/>
                </a:moveTo>
                <a:lnTo>
                  <a:pt x="2600981" y="0"/>
                </a:lnTo>
                <a:lnTo>
                  <a:pt x="2600981" y="2251031"/>
                </a:lnTo>
                <a:lnTo>
                  <a:pt x="0" y="22510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78320">
            <a:off x="15057775" y="8868815"/>
            <a:ext cx="2606369" cy="2255694"/>
          </a:xfrm>
          <a:custGeom>
            <a:avLst/>
            <a:gdLst/>
            <a:ahLst/>
            <a:cxnLst/>
            <a:rect r="r" b="b" t="t" l="l"/>
            <a:pathLst>
              <a:path h="2255694" w="2606369">
                <a:moveTo>
                  <a:pt x="0" y="0"/>
                </a:moveTo>
                <a:lnTo>
                  <a:pt x="2606369" y="0"/>
                </a:lnTo>
                <a:lnTo>
                  <a:pt x="2606369" y="2255694"/>
                </a:lnTo>
                <a:lnTo>
                  <a:pt x="0" y="2255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7221679">
            <a:off x="7700791" y="41623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3578320">
            <a:off x="9952875" y="-891489"/>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2" id="12">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22765" r="0" b="29784"/>
          <a:stretch>
            <a:fillRect/>
          </a:stretch>
        </p:blipFill>
        <p:spPr>
          <a:xfrm flipH="false" flipV="false" rot="0">
            <a:off x="8670126" y="2710813"/>
            <a:ext cx="9322699" cy="7866217"/>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127424" y="2042488"/>
            <a:ext cx="7262896" cy="6285707"/>
          </a:xfrm>
          <a:custGeom>
            <a:avLst/>
            <a:gdLst/>
            <a:ahLst/>
            <a:cxnLst/>
            <a:rect r="r" b="b" t="t" l="l"/>
            <a:pathLst>
              <a:path h="6285707" w="7262896">
                <a:moveTo>
                  <a:pt x="0" y="0"/>
                </a:moveTo>
                <a:lnTo>
                  <a:pt x="7262897" y="0"/>
                </a:lnTo>
                <a:lnTo>
                  <a:pt x="7262897" y="6285707"/>
                </a:lnTo>
                <a:lnTo>
                  <a:pt x="0" y="6285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5447653" y="5405953"/>
            <a:ext cx="7262896" cy="6285707"/>
          </a:xfrm>
          <a:custGeom>
            <a:avLst/>
            <a:gdLst/>
            <a:ahLst/>
            <a:cxnLst/>
            <a:rect r="r" b="b" t="t" l="l"/>
            <a:pathLst>
              <a:path h="6285707" w="7262896">
                <a:moveTo>
                  <a:pt x="0" y="0"/>
                </a:moveTo>
                <a:lnTo>
                  <a:pt x="7262897" y="0"/>
                </a:lnTo>
                <a:lnTo>
                  <a:pt x="7262897" y="6285706"/>
                </a:lnTo>
                <a:lnTo>
                  <a:pt x="0" y="6285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1152527" y="2042488"/>
            <a:ext cx="7262896" cy="6285707"/>
          </a:xfrm>
          <a:custGeom>
            <a:avLst/>
            <a:gdLst/>
            <a:ahLst/>
            <a:cxnLst/>
            <a:rect r="r" b="b" t="t" l="l"/>
            <a:pathLst>
              <a:path h="6285707" w="7262896">
                <a:moveTo>
                  <a:pt x="0" y="0"/>
                </a:moveTo>
                <a:lnTo>
                  <a:pt x="7262897" y="0"/>
                </a:lnTo>
                <a:lnTo>
                  <a:pt x="7262897" y="6285707"/>
                </a:lnTo>
                <a:lnTo>
                  <a:pt x="0" y="6285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221679">
            <a:off x="-677795" y="840265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221679">
            <a:off x="16059714" y="-57067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578320">
            <a:off x="1619059" y="711683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3578320">
            <a:off x="13684513" y="68154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578320">
            <a:off x="15967228" y="2137176"/>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578320">
            <a:off x="-684556" y="5784649"/>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6494674" y="5655840"/>
            <a:ext cx="5168856" cy="829476"/>
          </a:xfrm>
          <a:prstGeom prst="rect">
            <a:avLst/>
          </a:prstGeom>
        </p:spPr>
        <p:txBody>
          <a:bodyPr anchor="t" rtlCol="false" tIns="0" lIns="0" bIns="0" rIns="0">
            <a:spAutoFit/>
          </a:bodyPr>
          <a:lstStyle/>
          <a:p>
            <a:pPr algn="ctr" marL="0" indent="0" lvl="1">
              <a:lnSpc>
                <a:spcPts val="3224"/>
              </a:lnSpc>
            </a:pPr>
            <a:r>
              <a:rPr lang="en-US" b="true" sz="3504" spc="98">
                <a:solidFill>
                  <a:srgbClr val="2197BD"/>
                </a:solidFill>
                <a:latin typeface="Barlow Condensed Bold"/>
                <a:ea typeface="Barlow Condensed Bold"/>
                <a:cs typeface="Barlow Condensed Bold"/>
                <a:sym typeface="Barlow Condensed Bold"/>
              </a:rPr>
              <a:t>INSPERATION FROM RESILIENCE</a:t>
            </a:r>
          </a:p>
        </p:txBody>
      </p:sp>
      <p:sp>
        <p:nvSpPr>
          <p:cNvPr name="TextBox 12" id="12"/>
          <p:cNvSpPr txBox="true"/>
          <p:nvPr/>
        </p:nvSpPr>
        <p:spPr>
          <a:xfrm rot="0">
            <a:off x="6169309" y="350660"/>
            <a:ext cx="5395232" cy="678040"/>
          </a:xfrm>
          <a:prstGeom prst="rect">
            <a:avLst/>
          </a:prstGeom>
        </p:spPr>
        <p:txBody>
          <a:bodyPr anchor="t" rtlCol="false" tIns="0" lIns="0" bIns="0" rIns="0">
            <a:spAutoFit/>
          </a:bodyPr>
          <a:lstStyle/>
          <a:p>
            <a:pPr algn="ctr" marL="0" indent="0" lvl="1">
              <a:lnSpc>
                <a:spcPts val="4974"/>
              </a:lnSpc>
            </a:pPr>
            <a:r>
              <a:rPr lang="en-US" b="true" sz="5406" spc="151">
                <a:solidFill>
                  <a:srgbClr val="2197BD"/>
                </a:solidFill>
                <a:latin typeface="Barlow Condensed Bold"/>
                <a:ea typeface="Barlow Condensed Bold"/>
                <a:cs typeface="Barlow Condensed Bold"/>
                <a:sym typeface="Barlow Condensed Bold"/>
              </a:rPr>
              <a:t>Insperation</a:t>
            </a:r>
          </a:p>
        </p:txBody>
      </p:sp>
      <p:sp>
        <p:nvSpPr>
          <p:cNvPr name="TextBox 13" id="13"/>
          <p:cNvSpPr txBox="true"/>
          <p:nvPr/>
        </p:nvSpPr>
        <p:spPr>
          <a:xfrm rot="0">
            <a:off x="1028700" y="3239419"/>
            <a:ext cx="5140609" cy="671234"/>
          </a:xfrm>
          <a:prstGeom prst="rect">
            <a:avLst/>
          </a:prstGeom>
        </p:spPr>
        <p:txBody>
          <a:bodyPr anchor="t" rtlCol="false" tIns="0" lIns="0" bIns="0" rIns="0">
            <a:spAutoFit/>
          </a:bodyPr>
          <a:lstStyle/>
          <a:p>
            <a:pPr algn="ctr" marL="0" indent="0" lvl="1">
              <a:lnSpc>
                <a:spcPts val="2580"/>
              </a:lnSpc>
            </a:pPr>
            <a:r>
              <a:rPr lang="en-US" b="true" sz="2804" spc="78">
                <a:solidFill>
                  <a:srgbClr val="2197BD"/>
                </a:solidFill>
                <a:latin typeface="Barlow Condensed Bold"/>
                <a:ea typeface="Barlow Condensed Bold"/>
                <a:cs typeface="Barlow Condensed Bold"/>
                <a:sym typeface="Barlow Condensed Bold"/>
              </a:rPr>
              <a:t>2024 BANGLADESH FLOOD INCIDENT: A CALL FOR ACTION</a:t>
            </a:r>
          </a:p>
        </p:txBody>
      </p:sp>
      <p:sp>
        <p:nvSpPr>
          <p:cNvPr name="TextBox 14" id="14"/>
          <p:cNvSpPr txBox="true"/>
          <p:nvPr/>
        </p:nvSpPr>
        <p:spPr>
          <a:xfrm rot="0">
            <a:off x="11921028" y="3660761"/>
            <a:ext cx="5915854" cy="599478"/>
          </a:xfrm>
          <a:prstGeom prst="rect">
            <a:avLst/>
          </a:prstGeom>
        </p:spPr>
        <p:txBody>
          <a:bodyPr anchor="t" rtlCol="false" tIns="0" lIns="0" bIns="0" rIns="0">
            <a:spAutoFit/>
          </a:bodyPr>
          <a:lstStyle/>
          <a:p>
            <a:pPr algn="ctr" marL="0" indent="0" lvl="1">
              <a:lnSpc>
                <a:spcPts val="4420"/>
              </a:lnSpc>
            </a:pPr>
            <a:r>
              <a:rPr lang="en-US" b="true" sz="4804" spc="134">
                <a:solidFill>
                  <a:srgbClr val="2197BD"/>
                </a:solidFill>
                <a:latin typeface="Barlow Condensed Bold"/>
                <a:ea typeface="Barlow Condensed Bold"/>
                <a:cs typeface="Barlow Condensed Bold"/>
                <a:sym typeface="Barlow Condensed Bold"/>
              </a:rPr>
              <a:t>Lessons Lerned</a:t>
            </a:r>
          </a:p>
        </p:txBody>
      </p:sp>
      <p:sp>
        <p:nvSpPr>
          <p:cNvPr name="TextBox 15" id="15"/>
          <p:cNvSpPr txBox="true"/>
          <p:nvPr/>
        </p:nvSpPr>
        <p:spPr>
          <a:xfrm rot="0">
            <a:off x="6169309" y="935480"/>
            <a:ext cx="5819586" cy="3293834"/>
          </a:xfrm>
          <a:prstGeom prst="rect">
            <a:avLst/>
          </a:prstGeom>
        </p:spPr>
        <p:txBody>
          <a:bodyPr anchor="t" rtlCol="false" tIns="0" lIns="0" bIns="0" rIns="0">
            <a:spAutoFit/>
          </a:bodyPr>
          <a:lstStyle/>
          <a:p>
            <a:pPr algn="ctr">
              <a:lnSpc>
                <a:spcPts val="2887"/>
              </a:lnSpc>
            </a:pPr>
          </a:p>
          <a:p>
            <a:pPr algn="ctr">
              <a:lnSpc>
                <a:spcPts val="2887"/>
              </a:lnSpc>
            </a:pPr>
            <a:r>
              <a:rPr lang="en-US" sz="2698" spc="75">
                <a:solidFill>
                  <a:srgbClr val="2197BD"/>
                </a:solidFill>
                <a:latin typeface="Barlow Condensed"/>
                <a:ea typeface="Barlow Condensed"/>
                <a:cs typeface="Barlow Condensed"/>
                <a:sym typeface="Barlow Condensed"/>
              </a:rPr>
              <a:t>The Early Flood Detection and Avoidance System draws significant inspiration from real-world challenges, particularly the devastating 2024 Bangladesh Flood Incident, which highlighted the urgent need for effective flood monitoring and early warning systems.</a:t>
            </a:r>
          </a:p>
          <a:p>
            <a:pPr algn="ctr" marL="0" indent="0" lvl="1">
              <a:lnSpc>
                <a:spcPts val="2887"/>
              </a:lnSpc>
              <a:spcBef>
                <a:spcPct val="0"/>
              </a:spcBef>
            </a:pPr>
          </a:p>
        </p:txBody>
      </p:sp>
      <p:sp>
        <p:nvSpPr>
          <p:cNvPr name="TextBox 16" id="16"/>
          <p:cNvSpPr txBox="true"/>
          <p:nvPr/>
        </p:nvSpPr>
        <p:spPr>
          <a:xfrm rot="0">
            <a:off x="6593390" y="6751523"/>
            <a:ext cx="5101220" cy="3272969"/>
          </a:xfrm>
          <a:prstGeom prst="rect">
            <a:avLst/>
          </a:prstGeom>
        </p:spPr>
        <p:txBody>
          <a:bodyPr anchor="t" rtlCol="false" tIns="0" lIns="0" bIns="0" rIns="0">
            <a:spAutoFit/>
          </a:bodyPr>
          <a:lstStyle/>
          <a:p>
            <a:pPr algn="ctr" marL="0" indent="0" lvl="1">
              <a:lnSpc>
                <a:spcPts val="2851"/>
              </a:lnSpc>
              <a:spcBef>
                <a:spcPct val="0"/>
              </a:spcBef>
            </a:pPr>
            <a:r>
              <a:rPr lang="en-US" sz="2664" spc="74">
                <a:solidFill>
                  <a:srgbClr val="2197BD"/>
                </a:solidFill>
                <a:latin typeface="Barlow Condensed"/>
                <a:ea typeface="Barlow Condensed"/>
                <a:cs typeface="Barlow Condensed"/>
                <a:sym typeface="Barlow Condensed"/>
              </a:rPr>
              <a:t>Bangladesh's resilience and the proactive measures taken by its communities during the 2024 floods inspired this project to focus on practical solutions. By integrating IoT and modern technology, this system aims to empower flood-prone regions with tools to protect lives and livelihoods in the future.</a:t>
            </a:r>
          </a:p>
        </p:txBody>
      </p:sp>
      <p:sp>
        <p:nvSpPr>
          <p:cNvPr name="TextBox 17" id="17"/>
          <p:cNvSpPr txBox="true"/>
          <p:nvPr/>
        </p:nvSpPr>
        <p:spPr>
          <a:xfrm rot="0">
            <a:off x="431645" y="4305747"/>
            <a:ext cx="5986828" cy="2547785"/>
          </a:xfrm>
          <a:prstGeom prst="rect">
            <a:avLst/>
          </a:prstGeom>
        </p:spPr>
        <p:txBody>
          <a:bodyPr anchor="t" rtlCol="false" tIns="0" lIns="0" bIns="0" rIns="0">
            <a:spAutoFit/>
          </a:bodyPr>
          <a:lstStyle/>
          <a:p>
            <a:pPr algn="ctr">
              <a:lnSpc>
                <a:spcPts val="4002"/>
              </a:lnSpc>
            </a:pPr>
            <a:r>
              <a:rPr lang="en-US" sz="3740" spc="104">
                <a:solidFill>
                  <a:srgbClr val="2197BD"/>
                </a:solidFill>
                <a:latin typeface="Barlow Condensed"/>
                <a:ea typeface="Barlow Condensed"/>
                <a:cs typeface="Barlow Condensed"/>
                <a:sym typeface="Barlow Condensed"/>
              </a:rPr>
              <a:t>1.Loss of Lives and Property</a:t>
            </a:r>
          </a:p>
          <a:p>
            <a:pPr algn="ctr">
              <a:lnSpc>
                <a:spcPts val="4002"/>
              </a:lnSpc>
            </a:pPr>
            <a:r>
              <a:rPr lang="en-US" sz="3740" spc="104">
                <a:solidFill>
                  <a:srgbClr val="2197BD"/>
                </a:solidFill>
                <a:latin typeface="Barlow Condensed"/>
                <a:ea typeface="Barlow Condensed"/>
                <a:cs typeface="Barlow Condensed"/>
                <a:sym typeface="Barlow Condensed"/>
              </a:rPr>
              <a:t>2.Delayed Warning</a:t>
            </a:r>
          </a:p>
          <a:p>
            <a:pPr algn="ctr">
              <a:lnSpc>
                <a:spcPts val="4002"/>
              </a:lnSpc>
            </a:pPr>
            <a:r>
              <a:rPr lang="en-US" sz="3740" spc="104">
                <a:solidFill>
                  <a:srgbClr val="2197BD"/>
                </a:solidFill>
                <a:latin typeface="Barlow Condensed"/>
                <a:ea typeface="Barlow Condensed"/>
                <a:cs typeface="Barlow Condensed"/>
                <a:sym typeface="Barlow Condensed"/>
              </a:rPr>
              <a:t>3.Vulnerability of Flood-Porne Regions</a:t>
            </a:r>
          </a:p>
          <a:p>
            <a:pPr algn="ctr" marL="0" indent="0" lvl="1">
              <a:lnSpc>
                <a:spcPts val="4002"/>
              </a:lnSpc>
              <a:spcBef>
                <a:spcPct val="0"/>
              </a:spcBef>
            </a:pPr>
            <a:r>
              <a:rPr lang="en-US" sz="3740" spc="104">
                <a:solidFill>
                  <a:srgbClr val="2197BD"/>
                </a:solidFill>
                <a:latin typeface="Barlow Condensed"/>
                <a:ea typeface="Barlow Condensed"/>
                <a:cs typeface="Barlow Condensed"/>
                <a:sym typeface="Barlow Condensed"/>
              </a:rPr>
              <a:t>4.Impact on Agriculture</a:t>
            </a:r>
          </a:p>
        </p:txBody>
      </p:sp>
      <p:sp>
        <p:nvSpPr>
          <p:cNvPr name="TextBox 18" id="18"/>
          <p:cNvSpPr txBox="true"/>
          <p:nvPr/>
        </p:nvSpPr>
        <p:spPr>
          <a:xfrm rot="0">
            <a:off x="11742551" y="4753981"/>
            <a:ext cx="5847988" cy="2042960"/>
          </a:xfrm>
          <a:prstGeom prst="rect">
            <a:avLst/>
          </a:prstGeom>
        </p:spPr>
        <p:txBody>
          <a:bodyPr anchor="t" rtlCol="false" tIns="0" lIns="0" bIns="0" rIns="0">
            <a:spAutoFit/>
          </a:bodyPr>
          <a:lstStyle/>
          <a:p>
            <a:pPr algn="ctr">
              <a:lnSpc>
                <a:spcPts val="4002"/>
              </a:lnSpc>
            </a:pPr>
            <a:r>
              <a:rPr lang="en-US" sz="3740" spc="104">
                <a:solidFill>
                  <a:srgbClr val="2197BD"/>
                </a:solidFill>
                <a:latin typeface="Barlow Condensed"/>
                <a:ea typeface="Barlow Condensed"/>
                <a:cs typeface="Barlow Condensed"/>
                <a:sym typeface="Barlow Condensed"/>
              </a:rPr>
              <a:t>1.Early Warning System save lives</a:t>
            </a:r>
          </a:p>
          <a:p>
            <a:pPr algn="ctr">
              <a:lnSpc>
                <a:spcPts val="4002"/>
              </a:lnSpc>
            </a:pPr>
            <a:r>
              <a:rPr lang="en-US" sz="3740" spc="104">
                <a:solidFill>
                  <a:srgbClr val="2197BD"/>
                </a:solidFill>
                <a:latin typeface="Barlow Condensed"/>
                <a:ea typeface="Barlow Condensed"/>
                <a:cs typeface="Barlow Condensed"/>
                <a:sym typeface="Barlow Condensed"/>
              </a:rPr>
              <a:t>2.Technology Gap</a:t>
            </a:r>
          </a:p>
          <a:p>
            <a:pPr algn="ctr">
              <a:lnSpc>
                <a:spcPts val="4002"/>
              </a:lnSpc>
            </a:pPr>
            <a:r>
              <a:rPr lang="en-US" sz="3740" spc="104">
                <a:solidFill>
                  <a:srgbClr val="2197BD"/>
                </a:solidFill>
                <a:latin typeface="Barlow Condensed"/>
                <a:ea typeface="Barlow Condensed"/>
                <a:cs typeface="Barlow Condensed"/>
                <a:sym typeface="Barlow Condensed"/>
              </a:rPr>
              <a:t>3.Community Preparedness</a:t>
            </a:r>
          </a:p>
          <a:p>
            <a:pPr algn="ctr" marL="0" indent="0" lvl="1">
              <a:lnSpc>
                <a:spcPts val="4002"/>
              </a:lnSpc>
              <a:spcBef>
                <a:spcPct val="0"/>
              </a:spcBef>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0107" y="3028515"/>
            <a:ext cx="5737395" cy="496832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a:ln cap="sq">
              <a:noFill/>
              <a:prstDash val="solid"/>
              <a:miter/>
            </a:ln>
          </p:spPr>
        </p:sp>
      </p:grpSp>
      <p:grpSp>
        <p:nvGrpSpPr>
          <p:cNvPr name="Group 4" id="4"/>
          <p:cNvGrpSpPr/>
          <p:nvPr/>
        </p:nvGrpSpPr>
        <p:grpSpPr>
          <a:xfrm rot="0">
            <a:off x="-711508" y="0"/>
            <a:ext cx="5737395" cy="4968325"/>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739" r="0" b="-7739"/>
              </a:stretch>
            </a:blipFill>
            <a:ln cap="sq">
              <a:noFill/>
              <a:prstDash val="solid"/>
              <a:miter/>
            </a:ln>
          </p:spPr>
        </p:sp>
      </p:grpSp>
      <p:grpSp>
        <p:nvGrpSpPr>
          <p:cNvPr name="Group 6" id="6"/>
          <p:cNvGrpSpPr/>
          <p:nvPr/>
        </p:nvGrpSpPr>
        <p:grpSpPr>
          <a:xfrm rot="0">
            <a:off x="-711508" y="5318675"/>
            <a:ext cx="5737395" cy="496832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7800" t="0" r="-7800" b="0"/>
              </a:stretch>
            </a:blipFill>
            <a:ln cap="sq">
              <a:noFill/>
              <a:prstDash val="solid"/>
              <a:miter/>
            </a:ln>
          </p:spPr>
        </p:sp>
      </p:grpSp>
      <p:sp>
        <p:nvSpPr>
          <p:cNvPr name="Freeform 8" id="8"/>
          <p:cNvSpPr/>
          <p:nvPr/>
        </p:nvSpPr>
        <p:spPr>
          <a:xfrm flipH="false" flipV="false" rot="-3578320">
            <a:off x="6418642" y="-485952"/>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78320">
            <a:off x="6965089" y="879576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452283" y="4061790"/>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4571649" y="752732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4500503" y="770933"/>
            <a:ext cx="3329343" cy="3329343"/>
          </a:xfrm>
          <a:custGeom>
            <a:avLst/>
            <a:gdLst/>
            <a:ahLst/>
            <a:cxnLst/>
            <a:rect r="r" b="b" t="t" l="l"/>
            <a:pathLst>
              <a:path h="3329343" w="3329343">
                <a:moveTo>
                  <a:pt x="0" y="0"/>
                </a:moveTo>
                <a:lnTo>
                  <a:pt x="3329343" y="0"/>
                </a:lnTo>
                <a:lnTo>
                  <a:pt x="3329343" y="3329343"/>
                </a:lnTo>
                <a:lnTo>
                  <a:pt x="0" y="3329343"/>
                </a:lnTo>
                <a:lnTo>
                  <a:pt x="0" y="0"/>
                </a:lnTo>
                <a:close/>
              </a:path>
            </a:pathLst>
          </a:custGeom>
          <a:blipFill>
            <a:blip r:embed="rId13"/>
            <a:stretch>
              <a:fillRect l="0" t="0" r="0" b="0"/>
            </a:stretch>
          </a:blipFill>
        </p:spPr>
      </p:sp>
      <p:sp>
        <p:nvSpPr>
          <p:cNvPr name="Freeform 13" id="13"/>
          <p:cNvSpPr/>
          <p:nvPr/>
        </p:nvSpPr>
        <p:spPr>
          <a:xfrm flipH="false" flipV="false" rot="0">
            <a:off x="4703226" y="6895805"/>
            <a:ext cx="3791157" cy="3791157"/>
          </a:xfrm>
          <a:custGeom>
            <a:avLst/>
            <a:gdLst/>
            <a:ahLst/>
            <a:cxnLst/>
            <a:rect r="r" b="b" t="t" l="l"/>
            <a:pathLst>
              <a:path h="3791157" w="3791157">
                <a:moveTo>
                  <a:pt x="0" y="0"/>
                </a:moveTo>
                <a:lnTo>
                  <a:pt x="3791157" y="0"/>
                </a:lnTo>
                <a:lnTo>
                  <a:pt x="3791157" y="3791157"/>
                </a:lnTo>
                <a:lnTo>
                  <a:pt x="0" y="3791157"/>
                </a:lnTo>
                <a:lnTo>
                  <a:pt x="0" y="0"/>
                </a:lnTo>
                <a:close/>
              </a:path>
            </a:pathLst>
          </a:custGeom>
          <a:blipFill>
            <a:blip r:embed="rId14"/>
            <a:stretch>
              <a:fillRect l="0" t="0" r="0" b="0"/>
            </a:stretch>
          </a:blipFill>
        </p:spPr>
      </p:sp>
      <p:sp>
        <p:nvSpPr>
          <p:cNvPr name="TextBox 14" id="14"/>
          <p:cNvSpPr txBox="true"/>
          <p:nvPr/>
        </p:nvSpPr>
        <p:spPr>
          <a:xfrm rot="0">
            <a:off x="8417373" y="1245170"/>
            <a:ext cx="8142756" cy="823755"/>
          </a:xfrm>
          <a:prstGeom prst="rect">
            <a:avLst/>
          </a:prstGeom>
        </p:spPr>
        <p:txBody>
          <a:bodyPr anchor="t" rtlCol="false" tIns="0" lIns="0" bIns="0" rIns="0">
            <a:spAutoFit/>
          </a:bodyPr>
          <a:lstStyle/>
          <a:p>
            <a:pPr algn="ctr" marL="0" indent="0" lvl="1">
              <a:lnSpc>
                <a:spcPts val="6033"/>
              </a:lnSpc>
            </a:pPr>
            <a:r>
              <a:rPr lang="en-US" b="true" sz="6558" spc="183">
                <a:solidFill>
                  <a:srgbClr val="2197BD"/>
                </a:solidFill>
                <a:latin typeface="Barlow SemiCondensed Bold"/>
                <a:ea typeface="Barlow SemiCondensed Bold"/>
                <a:cs typeface="Barlow SemiCondensed Bold"/>
                <a:sym typeface="Barlow SemiCondensed Bold"/>
              </a:rPr>
              <a:t>COST</a:t>
            </a:r>
          </a:p>
        </p:txBody>
      </p:sp>
      <p:sp>
        <p:nvSpPr>
          <p:cNvPr name="TextBox 15" id="15"/>
          <p:cNvSpPr txBox="true"/>
          <p:nvPr/>
        </p:nvSpPr>
        <p:spPr>
          <a:xfrm rot="0">
            <a:off x="10511780" y="2278475"/>
            <a:ext cx="7508038" cy="5177599"/>
          </a:xfrm>
          <a:prstGeom prst="rect">
            <a:avLst/>
          </a:prstGeom>
        </p:spPr>
        <p:txBody>
          <a:bodyPr anchor="t" rtlCol="false" tIns="0" lIns="0" bIns="0" rIns="0">
            <a:spAutoFit/>
          </a:bodyPr>
          <a:lstStyle/>
          <a:p>
            <a:pPr algn="l">
              <a:lnSpc>
                <a:spcPts val="4703"/>
              </a:lnSpc>
            </a:pPr>
            <a:r>
              <a:rPr lang="en-US" sz="4396" spc="123">
                <a:solidFill>
                  <a:srgbClr val="2197BD"/>
                </a:solidFill>
                <a:latin typeface="Barlow Condensed"/>
                <a:ea typeface="Barlow Condensed"/>
                <a:cs typeface="Barlow Condensed"/>
                <a:sym typeface="Barlow Condensed"/>
              </a:rPr>
              <a:t>1.ESP-32: 380 tk</a:t>
            </a:r>
          </a:p>
          <a:p>
            <a:pPr algn="l">
              <a:lnSpc>
                <a:spcPts val="4703"/>
              </a:lnSpc>
            </a:pPr>
            <a:r>
              <a:rPr lang="en-US" sz="4396" spc="123">
                <a:solidFill>
                  <a:srgbClr val="2197BD"/>
                </a:solidFill>
                <a:latin typeface="Barlow Condensed"/>
                <a:ea typeface="Barlow Condensed"/>
                <a:cs typeface="Barlow Condensed"/>
                <a:sym typeface="Barlow Condensed"/>
              </a:rPr>
              <a:t>2.DHT-22: 320 tk</a:t>
            </a:r>
          </a:p>
          <a:p>
            <a:pPr algn="l">
              <a:lnSpc>
                <a:spcPts val="4703"/>
              </a:lnSpc>
            </a:pPr>
            <a:r>
              <a:rPr lang="en-US" sz="4396" spc="123">
                <a:solidFill>
                  <a:srgbClr val="2197BD"/>
                </a:solidFill>
                <a:latin typeface="Barlow Condensed"/>
                <a:ea typeface="Barlow Condensed"/>
                <a:cs typeface="Barlow Condensed"/>
                <a:sym typeface="Barlow Condensed"/>
              </a:rPr>
              <a:t>3.Ultrasonic Sensor:75 tk</a:t>
            </a:r>
          </a:p>
          <a:p>
            <a:pPr algn="l">
              <a:lnSpc>
                <a:spcPts val="4703"/>
              </a:lnSpc>
            </a:pPr>
            <a:r>
              <a:rPr lang="en-US" sz="4396" spc="123">
                <a:solidFill>
                  <a:srgbClr val="2197BD"/>
                </a:solidFill>
                <a:latin typeface="Barlow Condensed"/>
                <a:ea typeface="Barlow Condensed"/>
                <a:cs typeface="Barlow Condensed"/>
                <a:sym typeface="Barlow Condensed"/>
              </a:rPr>
              <a:t>4.Water Flow Sensor: 430 tk</a:t>
            </a:r>
          </a:p>
          <a:p>
            <a:pPr algn="l">
              <a:lnSpc>
                <a:spcPts val="4703"/>
              </a:lnSpc>
            </a:pPr>
            <a:r>
              <a:rPr lang="en-US" sz="4396" spc="123">
                <a:solidFill>
                  <a:srgbClr val="2197BD"/>
                </a:solidFill>
                <a:latin typeface="Barlow Condensed"/>
                <a:ea typeface="Barlow Condensed"/>
                <a:cs typeface="Barlow Condensed"/>
                <a:sym typeface="Barlow Condensed"/>
              </a:rPr>
              <a:t>5.OLED:300 tk</a:t>
            </a:r>
          </a:p>
          <a:p>
            <a:pPr algn="l">
              <a:lnSpc>
                <a:spcPts val="4703"/>
              </a:lnSpc>
            </a:pPr>
            <a:r>
              <a:rPr lang="en-US" sz="4396" spc="123">
                <a:solidFill>
                  <a:srgbClr val="2197BD"/>
                </a:solidFill>
                <a:latin typeface="Barlow Condensed"/>
                <a:ea typeface="Barlow Condensed"/>
                <a:cs typeface="Barlow Condensed"/>
                <a:sym typeface="Barlow Condensed"/>
              </a:rPr>
              <a:t>6.LED:5 tk</a:t>
            </a:r>
          </a:p>
          <a:p>
            <a:pPr algn="l">
              <a:lnSpc>
                <a:spcPts val="4703"/>
              </a:lnSpc>
            </a:pPr>
            <a:r>
              <a:rPr lang="en-US" sz="4396" spc="123">
                <a:solidFill>
                  <a:srgbClr val="2197BD"/>
                </a:solidFill>
                <a:latin typeface="Barlow Condensed"/>
                <a:ea typeface="Barlow Condensed"/>
                <a:cs typeface="Barlow Condensed"/>
                <a:sym typeface="Barlow Condensed"/>
              </a:rPr>
              <a:t>7.Breadboard:55 tk</a:t>
            </a:r>
          </a:p>
          <a:p>
            <a:pPr algn="l">
              <a:lnSpc>
                <a:spcPts val="4703"/>
              </a:lnSpc>
            </a:pPr>
            <a:r>
              <a:rPr lang="en-US" sz="4396" spc="123">
                <a:solidFill>
                  <a:srgbClr val="2197BD"/>
                </a:solidFill>
                <a:latin typeface="Barlow Condensed"/>
                <a:ea typeface="Barlow Condensed"/>
                <a:cs typeface="Barlow Condensed"/>
                <a:sym typeface="Barlow Condensed"/>
              </a:rPr>
              <a:t>8.Connectiong Wires(m-m,f-f):150 tk</a:t>
            </a:r>
          </a:p>
          <a:p>
            <a:pPr algn="ctr" marL="0" indent="0" lvl="1">
              <a:lnSpc>
                <a:spcPts val="3419"/>
              </a:lnSpc>
              <a:spcBef>
                <a:spcPct val="0"/>
              </a:spcBef>
            </a:pP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30615" y="307926"/>
            <a:ext cx="11215913" cy="971247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7145" t="0" r="-27145" b="0"/>
              </a:stretch>
            </a:blipFill>
            <a:ln cap="sq">
              <a:noFill/>
              <a:prstDash val="solid"/>
              <a:miter/>
            </a:ln>
          </p:spPr>
        </p:sp>
      </p:grpSp>
      <p:grpSp>
        <p:nvGrpSpPr>
          <p:cNvPr name="Group 4" id="4"/>
          <p:cNvGrpSpPr/>
          <p:nvPr/>
        </p:nvGrpSpPr>
        <p:grpSpPr>
          <a:xfrm rot="0">
            <a:off x="-324751" y="1913075"/>
            <a:ext cx="11923607" cy="2454856"/>
            <a:chOff x="0" y="0"/>
            <a:chExt cx="3140374" cy="646547"/>
          </a:xfrm>
        </p:grpSpPr>
        <p:sp>
          <p:nvSpPr>
            <p:cNvPr name="Freeform 5" id="5"/>
            <p:cNvSpPr/>
            <p:nvPr/>
          </p:nvSpPr>
          <p:spPr>
            <a:xfrm flipH="false" flipV="false" rot="0">
              <a:off x="0" y="0"/>
              <a:ext cx="3140374" cy="646547"/>
            </a:xfrm>
            <a:custGeom>
              <a:avLst/>
              <a:gdLst/>
              <a:ahLst/>
              <a:cxnLst/>
              <a:rect r="r" b="b" t="t" l="l"/>
              <a:pathLst>
                <a:path h="646547" w="3140374">
                  <a:moveTo>
                    <a:pt x="2937174" y="0"/>
                  </a:moveTo>
                  <a:lnTo>
                    <a:pt x="0" y="0"/>
                  </a:lnTo>
                  <a:lnTo>
                    <a:pt x="0" y="646547"/>
                  </a:lnTo>
                  <a:lnTo>
                    <a:pt x="2937174" y="646547"/>
                  </a:lnTo>
                  <a:lnTo>
                    <a:pt x="3140374" y="323273"/>
                  </a:lnTo>
                  <a:lnTo>
                    <a:pt x="2937174" y="0"/>
                  </a:lnTo>
                  <a:close/>
                </a:path>
              </a:pathLst>
            </a:custGeom>
            <a:solidFill>
              <a:srgbClr val="AECCE7"/>
            </a:solidFill>
          </p:spPr>
        </p:sp>
        <p:sp>
          <p:nvSpPr>
            <p:cNvPr name="TextBox 6" id="6"/>
            <p:cNvSpPr txBox="true"/>
            <p:nvPr/>
          </p:nvSpPr>
          <p:spPr>
            <a:xfrm>
              <a:off x="0" y="-38100"/>
              <a:ext cx="3026074" cy="68464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221679">
            <a:off x="1104318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221679">
            <a:off x="1576239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4269575" y="8976744"/>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1043941" y="317672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13398387" y="188361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3578320">
            <a:off x="13398387" y="-78166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3578320">
            <a:off x="1653126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3578320">
            <a:off x="994120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2421965" y="4643364"/>
            <a:ext cx="378860" cy="519876"/>
          </a:xfrm>
          <a:custGeom>
            <a:avLst/>
            <a:gdLst/>
            <a:ahLst/>
            <a:cxnLst/>
            <a:rect r="r" b="b" t="t" l="l"/>
            <a:pathLst>
              <a:path h="519876" w="378860">
                <a:moveTo>
                  <a:pt x="0" y="0"/>
                </a:moveTo>
                <a:lnTo>
                  <a:pt x="378860" y="0"/>
                </a:lnTo>
                <a:lnTo>
                  <a:pt x="378860" y="519876"/>
                </a:lnTo>
                <a:lnTo>
                  <a:pt x="0" y="5198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2485620" y="9040103"/>
            <a:ext cx="447249" cy="287865"/>
          </a:xfrm>
          <a:custGeom>
            <a:avLst/>
            <a:gdLst/>
            <a:ahLst/>
            <a:cxnLst/>
            <a:rect r="r" b="b" t="t" l="l"/>
            <a:pathLst>
              <a:path h="287865" w="447249">
                <a:moveTo>
                  <a:pt x="0" y="0"/>
                </a:moveTo>
                <a:lnTo>
                  <a:pt x="447248" y="0"/>
                </a:lnTo>
                <a:lnTo>
                  <a:pt x="447248" y="287866"/>
                </a:lnTo>
                <a:lnTo>
                  <a:pt x="0" y="2878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2283791" y="6017235"/>
            <a:ext cx="609551" cy="609551"/>
          </a:xfrm>
          <a:custGeom>
            <a:avLst/>
            <a:gdLst/>
            <a:ahLst/>
            <a:cxnLst/>
            <a:rect r="r" b="b" t="t" l="l"/>
            <a:pathLst>
              <a:path h="609551" w="609551">
                <a:moveTo>
                  <a:pt x="0" y="0"/>
                </a:moveTo>
                <a:lnTo>
                  <a:pt x="609550" y="0"/>
                </a:lnTo>
                <a:lnTo>
                  <a:pt x="609550" y="609551"/>
                </a:lnTo>
                <a:lnTo>
                  <a:pt x="0" y="60955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8" id="18"/>
          <p:cNvSpPr txBox="true"/>
          <p:nvPr/>
        </p:nvSpPr>
        <p:spPr>
          <a:xfrm rot="0">
            <a:off x="1380692" y="2478314"/>
            <a:ext cx="10581946" cy="1259986"/>
          </a:xfrm>
          <a:prstGeom prst="rect">
            <a:avLst/>
          </a:prstGeom>
        </p:spPr>
        <p:txBody>
          <a:bodyPr anchor="t" rtlCol="false" tIns="0" lIns="0" bIns="0" rIns="0">
            <a:spAutoFit/>
          </a:bodyPr>
          <a:lstStyle/>
          <a:p>
            <a:pPr algn="l" marL="0" indent="0" lvl="1">
              <a:lnSpc>
                <a:spcPts val="9187"/>
              </a:lnSpc>
            </a:pPr>
            <a:r>
              <a:rPr lang="en-US" b="true" sz="9986" spc="279">
                <a:solidFill>
                  <a:srgbClr val="2197BD"/>
                </a:solidFill>
                <a:latin typeface="Barlow SemiCondensed Semi-Bold"/>
                <a:ea typeface="Barlow SemiCondensed Semi-Bold"/>
                <a:cs typeface="Barlow SemiCondensed Semi-Bold"/>
                <a:sym typeface="Barlow SemiCondensed Semi-Bold"/>
              </a:rPr>
              <a:t>CONTACT US</a:t>
            </a:r>
          </a:p>
        </p:txBody>
      </p:sp>
      <p:sp>
        <p:nvSpPr>
          <p:cNvPr name="TextBox 19" id="19"/>
          <p:cNvSpPr txBox="true"/>
          <p:nvPr/>
        </p:nvSpPr>
        <p:spPr>
          <a:xfrm rot="0">
            <a:off x="3113737" y="5810159"/>
            <a:ext cx="10790310" cy="550479"/>
          </a:xfrm>
          <a:prstGeom prst="rect">
            <a:avLst/>
          </a:prstGeom>
        </p:spPr>
        <p:txBody>
          <a:bodyPr anchor="t" rtlCol="false" tIns="0" lIns="0" bIns="0" rIns="0">
            <a:spAutoFit/>
          </a:bodyPr>
          <a:lstStyle/>
          <a:p>
            <a:pPr algn="l" marL="0" indent="0" lvl="0">
              <a:lnSpc>
                <a:spcPts val="4508"/>
              </a:lnSpc>
              <a:spcBef>
                <a:spcPct val="0"/>
              </a:spcBef>
            </a:pPr>
            <a:r>
              <a:rPr lang="en-US" sz="3220">
                <a:solidFill>
                  <a:srgbClr val="2197BD"/>
                </a:solidFill>
                <a:latin typeface="Barlow SemiCondensed"/>
                <a:ea typeface="Barlow SemiCondensed"/>
                <a:cs typeface="Barlow SemiCondensed"/>
                <a:sym typeface="Barlow SemiCondensed"/>
              </a:rPr>
              <a:t>https://bd.linkedin.com/in/sharmin-jahan-sathi-a47103329</a:t>
            </a:r>
          </a:p>
        </p:txBody>
      </p:sp>
      <p:sp>
        <p:nvSpPr>
          <p:cNvPr name="TextBox 20" id="20"/>
          <p:cNvSpPr txBox="true"/>
          <p:nvPr/>
        </p:nvSpPr>
        <p:spPr>
          <a:xfrm rot="0">
            <a:off x="3113737" y="4566975"/>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01744764242</a:t>
            </a:r>
          </a:p>
        </p:txBody>
      </p:sp>
      <p:sp>
        <p:nvSpPr>
          <p:cNvPr name="TextBox 21" id="21"/>
          <p:cNvSpPr txBox="true"/>
          <p:nvPr/>
        </p:nvSpPr>
        <p:spPr>
          <a:xfrm rot="0">
            <a:off x="3113737" y="7187474"/>
            <a:ext cx="7563919"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https://github.com/Sharmin-jahan-sathi</a:t>
            </a:r>
          </a:p>
        </p:txBody>
      </p:sp>
      <p:sp>
        <p:nvSpPr>
          <p:cNvPr name="TextBox 22" id="22"/>
          <p:cNvSpPr txBox="true"/>
          <p:nvPr/>
        </p:nvSpPr>
        <p:spPr>
          <a:xfrm rot="0">
            <a:off x="3333116" y="8731704"/>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sharminjahan12th@gmail.com</a:t>
            </a:r>
          </a:p>
        </p:txBody>
      </p:sp>
      <p:sp>
        <p:nvSpPr>
          <p:cNvPr name="TextBox 23" id="23"/>
          <p:cNvSpPr txBox="true"/>
          <p:nvPr/>
        </p:nvSpPr>
        <p:spPr>
          <a:xfrm rot="0">
            <a:off x="3113737" y="5097488"/>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01719186576</a:t>
            </a:r>
          </a:p>
        </p:txBody>
      </p:sp>
      <p:sp>
        <p:nvSpPr>
          <p:cNvPr name="TextBox 24" id="24"/>
          <p:cNvSpPr txBox="true"/>
          <p:nvPr/>
        </p:nvSpPr>
        <p:spPr>
          <a:xfrm rot="0">
            <a:off x="3113737" y="7917089"/>
            <a:ext cx="7563919"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https://github.com/Umma-Habiba-Eti</a:t>
            </a:r>
          </a:p>
        </p:txBody>
      </p:sp>
      <p:sp>
        <p:nvSpPr>
          <p:cNvPr name="TextBox 25" id="25"/>
          <p:cNvSpPr txBox="true"/>
          <p:nvPr/>
        </p:nvSpPr>
        <p:spPr>
          <a:xfrm rot="0">
            <a:off x="3333116" y="9289869"/>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2197BD"/>
                </a:solidFill>
                <a:latin typeface="Barlow SemiCondensed"/>
                <a:ea typeface="Barlow SemiCondensed"/>
                <a:cs typeface="Barlow SemiCondensed"/>
                <a:sym typeface="Barlow SemiCondensed"/>
              </a:rPr>
              <a:t>ummahabibaeti@gmail.com</a:t>
            </a:r>
          </a:p>
        </p:txBody>
      </p:sp>
      <p:sp>
        <p:nvSpPr>
          <p:cNvPr name="TextBox 26" id="26"/>
          <p:cNvSpPr txBox="true"/>
          <p:nvPr/>
        </p:nvSpPr>
        <p:spPr>
          <a:xfrm rot="0">
            <a:off x="3085162" y="6320446"/>
            <a:ext cx="10494797" cy="596265"/>
          </a:xfrm>
          <a:prstGeom prst="rect">
            <a:avLst/>
          </a:prstGeom>
        </p:spPr>
        <p:txBody>
          <a:bodyPr anchor="t" rtlCol="false" tIns="0" lIns="0" bIns="0" rIns="0">
            <a:spAutoFit/>
          </a:bodyPr>
          <a:lstStyle/>
          <a:p>
            <a:pPr algn="l" marL="0" indent="0" lvl="0">
              <a:lnSpc>
                <a:spcPts val="4934"/>
              </a:lnSpc>
              <a:spcBef>
                <a:spcPct val="0"/>
              </a:spcBef>
            </a:pPr>
            <a:r>
              <a:rPr lang="en-US" sz="3525">
                <a:solidFill>
                  <a:srgbClr val="2197BD"/>
                </a:solidFill>
                <a:latin typeface="Barlow SemiCondensed"/>
                <a:ea typeface="Barlow SemiCondensed"/>
                <a:cs typeface="Barlow SemiCondensed"/>
                <a:sym typeface="Barlow SemiCondensed"/>
              </a:rPr>
              <a:t>https://www.linkedin.com/in/umma-habiba-eti-57ba77328/</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DAGUgROsqII</dc:identifier>
  <dcterms:modified xsi:type="dcterms:W3CDTF">2011-08-01T06:04:30Z</dcterms:modified>
  <cp:revision>1</cp:revision>
  <dc:title>Early Flood Detection and Avoidance</dc:title>
</cp:coreProperties>
</file>